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71" r:id="rId2"/>
    <p:sldId id="281" r:id="rId3"/>
    <p:sldId id="291" r:id="rId4"/>
    <p:sldId id="278" r:id="rId5"/>
    <p:sldId id="279" r:id="rId6"/>
    <p:sldId id="262" r:id="rId7"/>
    <p:sldId id="263" r:id="rId8"/>
    <p:sldId id="265" r:id="rId9"/>
    <p:sldId id="261" r:id="rId10"/>
    <p:sldId id="264" r:id="rId11"/>
    <p:sldId id="277" r:id="rId12"/>
    <p:sldId id="276" r:id="rId13"/>
    <p:sldId id="282" r:id="rId14"/>
    <p:sldId id="283" r:id="rId15"/>
    <p:sldId id="288" r:id="rId16"/>
    <p:sldId id="273" r:id="rId17"/>
    <p:sldId id="267" r:id="rId18"/>
    <p:sldId id="268" r:id="rId19"/>
    <p:sldId id="285" r:id="rId20"/>
    <p:sldId id="284" r:id="rId21"/>
    <p:sldId id="274" r:id="rId22"/>
    <p:sldId id="289" r:id="rId23"/>
    <p:sldId id="270" r:id="rId24"/>
    <p:sldId id="272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5050"/>
    <a:srgbClr val="0000FF"/>
    <a:srgbClr val="66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&#1042;&#1080;&#1082;&#1090;&#1086;&#1088;\Desktop\&#1055;&#1091;&#1073;&#1083;&#1080;&#1095;&#1082;&#1072;\&#1057;&#1090;&#1072;&#1090;&#1072;&#1085;&#1072;&#1083;&#1080;&#1079;_&#1085;&#1072;&#1088;&#1091;&#1096;&#1077;&#1085;&#1080;&#1081;_17xlsx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130994629688075E-2"/>
          <c:y val="0.12470366105422592"/>
          <c:w val="0.80783256780402457"/>
          <c:h val="0.79949456910771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'Тренд (2)'!$G$58</c:f>
              <c:strCache>
                <c:ptCount val="1"/>
                <c:pt idx="0">
                  <c:v>Ленинградская АЭС-1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(2)'!$H$58:$K$58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'Тренд (2)'!$G$57</c:f>
              <c:strCache>
                <c:ptCount val="1"/>
                <c:pt idx="0">
                  <c:v>Смоленская АЭС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(2)'!$H$57:$K$57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'Тренд (2)'!$G$56</c:f>
              <c:strCache>
                <c:ptCount val="1"/>
                <c:pt idx="0">
                  <c:v>Курская АЭС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(2)'!$H$56:$K$56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'Тренд (2)'!$G$55</c:f>
              <c:strCache>
                <c:ptCount val="1"/>
                <c:pt idx="0">
                  <c:v>Ленинградская АЭС-2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(2)'!$H$55:$K$55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6156160"/>
        <c:axId val="56157696"/>
      </c:barChart>
      <c:catAx>
        <c:axId val="5615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6157696"/>
        <c:crosses val="autoZero"/>
        <c:auto val="1"/>
        <c:lblAlgn val="ctr"/>
        <c:lblOffset val="100"/>
        <c:noMultiLvlLbl val="0"/>
      </c:catAx>
      <c:valAx>
        <c:axId val="561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6156160"/>
        <c:crosses val="autoZero"/>
        <c:crossBetween val="between"/>
      </c:valAx>
      <c:spPr>
        <a:solidFill>
          <a:sysClr val="window" lastClr="FFFFFF"/>
        </a:solidFill>
        <a:effectLst>
          <a:outerShdw blurRad="292100" dist="152400" dir="2520000" algn="ctr" rotWithShape="0">
            <a:schemeClr val="tx1">
              <a:lumMod val="50000"/>
              <a:lumOff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80515266841644795"/>
          <c:y val="0.33146835812190145"/>
          <c:w val="0.18234733158355207"/>
          <c:h val="0.15187809857101195"/>
        </c:manualLayout>
      </c:layout>
      <c:overlay val="0"/>
      <c:spPr>
        <a:solidFill>
          <a:schemeClr val="bg1"/>
        </a:solidFill>
        <a:effectLst>
          <a:outerShdw blurRad="203200" dist="50800" dir="2220000" algn="ctr" rotWithShape="0">
            <a:schemeClr val="tx1">
              <a:lumMod val="50000"/>
              <a:lumOff val="50000"/>
            </a:schemeClr>
          </a:outerShd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effectLst>
      <a:outerShdw blurRad="317500" dist="203200" dir="2460000" algn="ctr" rotWithShape="0">
        <a:schemeClr val="tx1">
          <a:lumMod val="50000"/>
          <a:lumOff val="50000"/>
        </a:schemeClr>
      </a:outerShdw>
    </a:effectLst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ysClr val="window" lastClr="FFFFFF">
            <a:lumMod val="95000"/>
            <a:alpha val="50000"/>
          </a:sys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20931758530182E-2"/>
          <c:y val="0.11533785360163312"/>
          <c:w val="0.6936498155121914"/>
          <c:h val="0.78538088621275293"/>
        </c:manualLayout>
      </c:layout>
      <c:area3DChart>
        <c:grouping val="stacked"/>
        <c:varyColors val="0"/>
        <c:ser>
          <c:idx val="0"/>
          <c:order val="0"/>
          <c:tx>
            <c:strRef>
              <c:f>'Тренд (2)'!$G$58</c:f>
              <c:strCache>
                <c:ptCount val="1"/>
                <c:pt idx="0">
                  <c:v>Ленинградская АЭС-1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(2)'!$H$58:$K$58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'Тренд (2)'!$G$57</c:f>
              <c:strCache>
                <c:ptCount val="1"/>
                <c:pt idx="0">
                  <c:v>Смоленская АЭС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(2)'!$H$57:$K$57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'Тренд (2)'!$G$56</c:f>
              <c:strCache>
                <c:ptCount val="1"/>
                <c:pt idx="0">
                  <c:v>Курская АЭС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(2)'!$H$56:$K$56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'Тренд (2)'!$G$55</c:f>
              <c:strCache>
                <c:ptCount val="1"/>
                <c:pt idx="0">
                  <c:v>Ленинградская АЭС-2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(2)'!$H$55:$K$55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246"/>
        <c:axId val="56603392"/>
        <c:axId val="56605312"/>
        <c:axId val="0"/>
      </c:area3DChart>
      <c:catAx>
        <c:axId val="566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6605312"/>
        <c:crosses val="autoZero"/>
        <c:auto val="1"/>
        <c:lblAlgn val="ctr"/>
        <c:lblOffset val="100"/>
        <c:noMultiLvlLbl val="0"/>
      </c:catAx>
      <c:valAx>
        <c:axId val="56605312"/>
        <c:scaling>
          <c:orientation val="minMax"/>
        </c:scaling>
        <c:delete val="0"/>
        <c:axPos val="l"/>
        <c:majorGridlines>
          <c:spPr>
            <a:effectLst>
              <a:outerShdw blurRad="50800" dist="10922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6603392"/>
        <c:crosses val="autoZero"/>
        <c:crossBetween val="midCat"/>
      </c:valAx>
      <c:spPr>
        <a:solidFill>
          <a:schemeClr val="bg1"/>
        </a:solidFill>
        <a:effectLst>
          <a:outerShdw blurRad="419100" dist="76200" dir="3300000" algn="ctr" rotWithShape="0">
            <a:schemeClr val="tx1">
              <a:lumMod val="50000"/>
              <a:lumOff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79820822397200353"/>
          <c:y val="0.50924613589967926"/>
          <c:w val="0.18234733158355207"/>
          <c:h val="0.15187809857101195"/>
        </c:manualLayout>
      </c:layout>
      <c:overlay val="0"/>
      <c:spPr>
        <a:effectLst>
          <a:outerShdw blurRad="215900" dist="50800" dir="2100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effectLst>
      <a:outerShdw blurRad="381000" dist="190500" dir="2460000" algn="ctr" rotWithShape="0">
        <a:schemeClr val="tx1">
          <a:lumMod val="50000"/>
          <a:lumOff val="50000"/>
        </a:schemeClr>
      </a:outerShdw>
    </a:effectLst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ysClr val="window" lastClr="FFFFFF">
            <a:lumMod val="95000"/>
            <a:alpha val="50000"/>
          </a:sys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20931758530182E-2"/>
          <c:y val="0.11533785360163312"/>
          <c:w val="0.6936498155121914"/>
          <c:h val="0.78538088621275293"/>
        </c:manualLayout>
      </c:layout>
      <c:area3DChart>
        <c:grouping val="stacked"/>
        <c:varyColors val="0"/>
        <c:ser>
          <c:idx val="0"/>
          <c:order val="0"/>
          <c:tx>
            <c:strRef>
              <c:f>'Тренд (2)'!$G$58</c:f>
              <c:strCache>
                <c:ptCount val="1"/>
                <c:pt idx="0">
                  <c:v>Ленинградская АЭС-1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(2)'!$H$58:$K$58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'Тренд (2)'!$G$57</c:f>
              <c:strCache>
                <c:ptCount val="1"/>
                <c:pt idx="0">
                  <c:v>Смоленская АЭС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(2)'!$H$57:$K$57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'Тренд (2)'!$G$56</c:f>
              <c:strCache>
                <c:ptCount val="1"/>
                <c:pt idx="0">
                  <c:v>Курская АЭС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(2)'!$H$56:$K$56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'Тренд (2)'!$G$55</c:f>
              <c:strCache>
                <c:ptCount val="1"/>
                <c:pt idx="0">
                  <c:v>Ленинградская АЭС-2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(2)'!$H$55:$K$55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246"/>
        <c:axId val="68106112"/>
        <c:axId val="68107648"/>
        <c:axId val="0"/>
      </c:area3DChart>
      <c:catAx>
        <c:axId val="6810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107648"/>
        <c:crosses val="autoZero"/>
        <c:auto val="1"/>
        <c:lblAlgn val="ctr"/>
        <c:lblOffset val="100"/>
        <c:noMultiLvlLbl val="0"/>
      </c:catAx>
      <c:valAx>
        <c:axId val="68107648"/>
        <c:scaling>
          <c:orientation val="minMax"/>
        </c:scaling>
        <c:delete val="0"/>
        <c:axPos val="l"/>
        <c:majorGridlines>
          <c:spPr>
            <a:effectLst>
              <a:outerShdw blurRad="50800" dist="10922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106112"/>
        <c:crosses val="autoZero"/>
        <c:crossBetween val="midCat"/>
      </c:valAx>
      <c:spPr>
        <a:solidFill>
          <a:schemeClr val="bg1"/>
        </a:solidFill>
        <a:effectLst>
          <a:outerShdw blurRad="419100" dist="76200" dir="3300000" algn="ctr" rotWithShape="0">
            <a:schemeClr val="tx1">
              <a:lumMod val="50000"/>
              <a:lumOff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79820822397200353"/>
          <c:y val="0.50924613589967926"/>
          <c:w val="0.18234733158355207"/>
          <c:h val="0.15187809857101195"/>
        </c:manualLayout>
      </c:layout>
      <c:overlay val="0"/>
      <c:spPr>
        <a:effectLst>
          <a:outerShdw blurRad="215900" dist="50800" dir="2100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effectLst>
      <a:outerShdw blurRad="381000" dist="190500" dir="2460000" algn="ctr" rotWithShape="0">
        <a:schemeClr val="tx1">
          <a:lumMod val="50000"/>
          <a:lumOff val="50000"/>
        </a:schemeClr>
      </a:outerShdw>
    </a:effectLst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solidFill>
          <a:sysClr val="window" lastClr="FFFFFF">
            <a:lumMod val="95000"/>
            <a:alpha val="50000"/>
          </a:sys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20931758530182E-2"/>
          <c:y val="0.11533785360163312"/>
          <c:w val="0.6936498155121914"/>
          <c:h val="0.78538088621275293"/>
        </c:manualLayout>
      </c:layout>
      <c:area3DChart>
        <c:grouping val="stacked"/>
        <c:varyColors val="0"/>
        <c:ser>
          <c:idx val="0"/>
          <c:order val="0"/>
          <c:tx>
            <c:strRef>
              <c:f>'Тренд (2)'!$G$58</c:f>
              <c:strCache>
                <c:ptCount val="1"/>
                <c:pt idx="0">
                  <c:v>Ленинградская АЭС-1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(2)'!$H$58:$K$58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'Тренд (2)'!$G$57</c:f>
              <c:strCache>
                <c:ptCount val="1"/>
                <c:pt idx="0">
                  <c:v>Смоленская АЭС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(2)'!$H$57:$K$57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'Тренд (2)'!$G$56</c:f>
              <c:strCache>
                <c:ptCount val="1"/>
                <c:pt idx="0">
                  <c:v>Курская АЭС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(2)'!$H$56:$K$56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'Тренд (2)'!$G$55</c:f>
              <c:strCache>
                <c:ptCount val="1"/>
                <c:pt idx="0">
                  <c:v>Ленинградская АЭС-2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cat>
            <c:numRef>
              <c:f>'Тренд (2)'!$H$54:$K$54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'Тренд (2)'!$H$55:$K$55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246"/>
        <c:axId val="92608384"/>
        <c:axId val="92609920"/>
        <c:axId val="0"/>
      </c:area3DChart>
      <c:catAx>
        <c:axId val="9260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2609920"/>
        <c:crosses val="autoZero"/>
        <c:auto val="1"/>
        <c:lblAlgn val="ctr"/>
        <c:lblOffset val="100"/>
        <c:noMultiLvlLbl val="0"/>
      </c:catAx>
      <c:valAx>
        <c:axId val="92609920"/>
        <c:scaling>
          <c:orientation val="minMax"/>
        </c:scaling>
        <c:delete val="0"/>
        <c:axPos val="l"/>
        <c:majorGridlines>
          <c:spPr>
            <a:effectLst>
              <a:outerShdw blurRad="50800" dist="10922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2608384"/>
        <c:crosses val="autoZero"/>
        <c:crossBetween val="midCat"/>
      </c:valAx>
      <c:spPr>
        <a:solidFill>
          <a:schemeClr val="bg1"/>
        </a:solidFill>
        <a:effectLst>
          <a:outerShdw blurRad="419100" dist="76200" dir="3300000" algn="ctr" rotWithShape="0">
            <a:schemeClr val="tx1">
              <a:lumMod val="50000"/>
              <a:lumOff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79820822397200353"/>
          <c:y val="0.50924613589967926"/>
          <c:w val="0.18234733158355207"/>
          <c:h val="0.15187809857101195"/>
        </c:manualLayout>
      </c:layout>
      <c:overlay val="0"/>
      <c:spPr>
        <a:effectLst>
          <a:outerShdw blurRad="215900" dist="50800" dir="2100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effectLst>
      <a:outerShdw blurRad="381000" dist="190500" dir="2460000" algn="ctr" rotWithShape="0">
        <a:schemeClr val="tx1">
          <a:lumMod val="50000"/>
          <a:lumOff val="50000"/>
        </a:schemeClr>
      </a:outerShdw>
    </a:effectLst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50"/>
      <c:depthPercent val="100"/>
      <c:rAngAx val="1"/>
    </c:view3D>
    <c:floor>
      <c:thickness val="0"/>
    </c:floor>
    <c:sideWall>
      <c:thickness val="0"/>
      <c:spPr>
        <a:solidFill>
          <a:schemeClr val="bg1">
            <a:lumMod val="95000"/>
            <a:alpha val="47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7.0754184100418407E-2"/>
          <c:y val="3.5664501646218927E-2"/>
          <c:w val="0.82373791259879126"/>
          <c:h val="0.6729544864370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1пг 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50800" dir="3300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50800" dir="3300000" algn="ctr" rotWithShape="0">
                  <a:schemeClr val="tx2">
                    <a:lumMod val="60000"/>
                    <a:lumOff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legacyWireframe">
                <a:bevelB w="0" h="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50800" dir="3300000" algn="ctr" rotWithShape="0">
                  <a:schemeClr val="tx2">
                    <a:lumMod val="60000"/>
                    <a:lumOff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legacyWireframe">
                <a:bevelB w="0" h="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50800" dir="3300000" algn="ctr" rotWithShape="0">
                  <a:schemeClr val="tx2">
                    <a:lumMod val="60000"/>
                    <a:lumOff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legacyWireframe">
                <a:bevelB w="0" h="0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50800" dir="3300000" algn="ctr" rotWithShape="0">
                  <a:schemeClr val="tx2">
                    <a:lumMod val="60000"/>
                    <a:lumOff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legacyWireframe">
                <a:bevelB w="0" h="0"/>
              </a:sp3d>
            </c:spPr>
          </c:dPt>
          <c:dLbls>
            <c:dLbl>
              <c:idx val="0"/>
              <c:layout>
                <c:manualLayout>
                  <c:x val="1.3284518828451882E-2"/>
                  <c:y val="-4.4296796208054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12691771269176E-2"/>
                  <c:y val="-2.2148398104027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12691771269176E-2"/>
                  <c:y val="-2.2148398104027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4086471408647E-2"/>
                  <c:y val="-2.2148398104027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84518828451882E-2"/>
                  <c:y val="-2.2148398104027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760576476057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6169223616922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Лист1!$B$2:$B$8</c:f>
              <c:strCache>
                <c:ptCount val="7"/>
                <c:pt idx="0">
                  <c:v>ошибки конструирования </c:v>
                </c:pt>
                <c:pt idx="1">
                  <c:v>ошибки проектирования </c:v>
                </c:pt>
                <c:pt idx="2">
                  <c:v>дефекты изготовления </c:v>
                </c:pt>
                <c:pt idx="3">
                  <c:v>недостатки монтажа </c:v>
                </c:pt>
                <c:pt idx="4">
                  <c:v>недостатки наладки </c:v>
                </c:pt>
                <c:pt idx="5">
                  <c:v>недостатки ремонта, вып.сторон.орг.</c:v>
                </c:pt>
                <c:pt idx="6">
                  <c:v>недостатки ПК и З 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1пг 2019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>
                  <a:lumMod val="9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236634123663413E-2"/>
                  <c:y val="-4.4296796208054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664807066480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08461180846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Лист1!$B$2:$B$8</c:f>
              <c:strCache>
                <c:ptCount val="7"/>
                <c:pt idx="0">
                  <c:v>ошибки конструирования </c:v>
                </c:pt>
                <c:pt idx="1">
                  <c:v>ошибки проектирования </c:v>
                </c:pt>
                <c:pt idx="2">
                  <c:v>дефекты изготовления </c:v>
                </c:pt>
                <c:pt idx="3">
                  <c:v>недостатки монтажа </c:v>
                </c:pt>
                <c:pt idx="4">
                  <c:v>недостатки наладки </c:v>
                </c:pt>
                <c:pt idx="5">
                  <c:v>недостатки ремонта, вып.сторон.орг.</c:v>
                </c:pt>
                <c:pt idx="6">
                  <c:v>недостатки ПК и З 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85024"/>
        <c:axId val="115990912"/>
        <c:axId val="0"/>
      </c:bar3DChart>
      <c:catAx>
        <c:axId val="11598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990912"/>
        <c:crosses val="autoZero"/>
        <c:auto val="1"/>
        <c:lblAlgn val="ctr"/>
        <c:lblOffset val="100"/>
        <c:noMultiLvlLbl val="0"/>
      </c:catAx>
      <c:valAx>
        <c:axId val="11599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985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effectLst>
      <a:glow rad="444500">
        <a:srgbClr val="93A299">
          <a:alpha val="40000"/>
        </a:srgbClr>
      </a:glow>
      <a:outerShdw blurRad="317500" dist="215900" dir="2700000" algn="ctr" rotWithShape="0">
        <a:srgbClr val="FFFFFF">
          <a:lumMod val="75000"/>
        </a:srgbClr>
      </a:outerShdw>
    </a:effectLst>
    <a:scene3d>
      <a:camera prst="orthographicFront"/>
      <a:lightRig rig="threePt" dir="t"/>
    </a:scene3d>
    <a:sp3d prstMaterial="matte"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0"/>
      <c:rAngAx val="1"/>
    </c:view3D>
    <c:floor>
      <c:thickness val="0"/>
      <c:spPr>
        <a:solidFill>
          <a:schemeClr val="bg1"/>
        </a:solidFill>
        <a:effectLst>
          <a:outerShdw blurRad="50800" dist="50800" dir="5400000" algn="ctr" rotWithShape="0">
            <a:schemeClr val="bg1">
              <a:lumMod val="85000"/>
            </a:schemeClr>
          </a:out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effectLst>
          <a:outerShdw blurRad="50800" dist="50800" dir="5400000" algn="ctr" rotWithShape="0">
            <a:schemeClr val="bg1">
              <a:lumMod val="85000"/>
            </a:schemeClr>
          </a:outerShdw>
        </a:effectLst>
      </c:spPr>
    </c:sideWall>
    <c:backWall>
      <c:thickness val="0"/>
      <c:spPr>
        <a:effectLst>
          <a:outerShdw blurRad="50800" dist="50800" dir="5400000" algn="ctr" rotWithShape="0">
            <a:schemeClr val="bg1">
              <a:lumMod val="85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7.0418690852531537E-2"/>
          <c:y val="2.4977989566080019E-2"/>
          <c:w val="0.80823317611174517"/>
          <c:h val="0.55882729116659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Лист1!$C$70</c:f>
              <c:strCache>
                <c:ptCount val="1"/>
                <c:pt idx="0">
                  <c:v>1пг 2018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666666666666666E-2"/>
                  <c:y val="-2.7041081643265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21212121212121E-2"/>
                  <c:y val="-1.872074882995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06060606060662E-2"/>
                  <c:y val="-1.664066562662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06060606060607E-2"/>
                  <c:y val="-1.872074882995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06060606060607E-2"/>
                  <c:y val="-1.664066562662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Лист1!$B$71:$B$75</c:f>
              <c:strCache>
                <c:ptCount val="5"/>
                <c:pt idx="0">
                  <c:v>механические повреждения</c:v>
                </c:pt>
                <c:pt idx="1">
                  <c:v>неисправности в электрических схемах </c:v>
                </c:pt>
                <c:pt idx="2">
                  <c:v>неисправности в контрольно-измерительных схемах</c:v>
                </c:pt>
                <c:pt idx="3">
                  <c:v>человеческий фактор (ошибки персонала)</c:v>
                </c:pt>
                <c:pt idx="4">
                  <c:v>внутренние воздействия </c:v>
                </c:pt>
              </c:strCache>
            </c:strRef>
          </c:cat>
          <c:val>
            <c:numRef>
              <c:f>Лист1!$C$71:$C$75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Лист1!$D$70</c:f>
              <c:strCache>
                <c:ptCount val="1"/>
                <c:pt idx="0">
                  <c:v>1пг 2019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636363636363636E-2"/>
                  <c:y val="-1.872074882995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36363636363636E-2"/>
                  <c:y val="-1.456058242329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21212121212066E-2"/>
                  <c:y val="-1.248049921996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151515151515152E-2"/>
                  <c:y val="-2.496099843993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36363636363636E-2"/>
                  <c:y val="-1.248049921996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Лист1!$B$71:$B$75</c:f>
              <c:strCache>
                <c:ptCount val="5"/>
                <c:pt idx="0">
                  <c:v>механические повреждения</c:v>
                </c:pt>
                <c:pt idx="1">
                  <c:v>неисправности в электрических схемах </c:v>
                </c:pt>
                <c:pt idx="2">
                  <c:v>неисправности в контрольно-измерительных схемах</c:v>
                </c:pt>
                <c:pt idx="3">
                  <c:v>человеческий фактор (ошибки персонала)</c:v>
                </c:pt>
                <c:pt idx="4">
                  <c:v>внутренние воздействия </c:v>
                </c:pt>
              </c:strCache>
            </c:strRef>
          </c:cat>
          <c:val>
            <c:numRef>
              <c:f>Лист1!$D$71:$D$75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874880"/>
        <c:axId val="144884864"/>
        <c:axId val="0"/>
      </c:bar3DChart>
      <c:catAx>
        <c:axId val="14487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44884864"/>
        <c:crosses val="autoZero"/>
        <c:auto val="1"/>
        <c:lblAlgn val="ctr"/>
        <c:lblOffset val="100"/>
        <c:noMultiLvlLbl val="0"/>
      </c:catAx>
      <c:valAx>
        <c:axId val="14488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8748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effectLst>
      <a:glow rad="444500">
        <a:srgbClr val="FFFFFF">
          <a:lumMod val="95000"/>
          <a:alpha val="40000"/>
        </a:srgbClr>
      </a:glow>
      <a:outerShdw blurRad="317500" dist="215900" dir="2700000" algn="ctr" rotWithShape="0">
        <a:srgbClr val="292934">
          <a:lumMod val="50000"/>
          <a:lumOff val="50000"/>
        </a:srgbClr>
      </a:outerShdw>
    </a:effectLst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703292683366938E-2"/>
          <c:y val="0.11082050160396617"/>
          <c:w val="0.83082066691524281"/>
          <c:h val="0.72162181974444206"/>
        </c:manualLayout>
      </c:layout>
      <c:lineChart>
        <c:grouping val="standard"/>
        <c:varyColors val="0"/>
        <c:ser>
          <c:idx val="0"/>
          <c:order val="0"/>
          <c:spPr>
            <a:ln w="63500">
              <a:solidFill>
                <a:srgbClr val="000099"/>
              </a:solidFill>
            </a:ln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c:spPr>
          <c:marker>
            <c:symbol val="none"/>
          </c:marker>
          <c:dLbls>
            <c:dLbl>
              <c:idx val="6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50800">
                <a:solidFill>
                  <a:srgbClr val="FF6600"/>
                </a:solidFill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  <a:alpha val="67000"/>
                  </a:schemeClr>
                </a:outerShdw>
              </a:effectLst>
            </c:spPr>
            <c:trendlineType val="poly"/>
            <c:order val="6"/>
            <c:dispRSqr val="0"/>
            <c:dispEq val="0"/>
          </c:trendline>
          <c:cat>
            <c:numRef>
              <c:f>'Частота событий'!$D$733:$D$901</c:f>
              <c:numCache>
                <c:formatCode>m/d/yyyy</c:formatCode>
                <c:ptCount val="169"/>
                <c:pt idx="0">
                  <c:v>42370.5</c:v>
                </c:pt>
                <c:pt idx="1">
                  <c:v>42377.5</c:v>
                </c:pt>
                <c:pt idx="2">
                  <c:v>42384.5</c:v>
                </c:pt>
                <c:pt idx="3">
                  <c:v>42391.5</c:v>
                </c:pt>
                <c:pt idx="4">
                  <c:v>42398.5</c:v>
                </c:pt>
                <c:pt idx="5">
                  <c:v>42405.5</c:v>
                </c:pt>
                <c:pt idx="6">
                  <c:v>42412.5</c:v>
                </c:pt>
                <c:pt idx="7">
                  <c:v>42419.5</c:v>
                </c:pt>
                <c:pt idx="8">
                  <c:v>42426.5</c:v>
                </c:pt>
                <c:pt idx="9">
                  <c:v>42433.5</c:v>
                </c:pt>
                <c:pt idx="10">
                  <c:v>42440.5</c:v>
                </c:pt>
                <c:pt idx="11">
                  <c:v>42447.5</c:v>
                </c:pt>
                <c:pt idx="12">
                  <c:v>42454.5</c:v>
                </c:pt>
                <c:pt idx="13">
                  <c:v>42461.5</c:v>
                </c:pt>
                <c:pt idx="14">
                  <c:v>42468.5</c:v>
                </c:pt>
                <c:pt idx="15">
                  <c:v>42475.5</c:v>
                </c:pt>
                <c:pt idx="16">
                  <c:v>42482.5</c:v>
                </c:pt>
                <c:pt idx="17">
                  <c:v>42489.5</c:v>
                </c:pt>
                <c:pt idx="18">
                  <c:v>42496.5</c:v>
                </c:pt>
                <c:pt idx="19">
                  <c:v>42503.5</c:v>
                </c:pt>
                <c:pt idx="20">
                  <c:v>42510.5</c:v>
                </c:pt>
                <c:pt idx="21">
                  <c:v>42517.5</c:v>
                </c:pt>
                <c:pt idx="22">
                  <c:v>42524.5</c:v>
                </c:pt>
                <c:pt idx="23">
                  <c:v>42531.5</c:v>
                </c:pt>
                <c:pt idx="24">
                  <c:v>42538.5</c:v>
                </c:pt>
                <c:pt idx="25">
                  <c:v>42545.5</c:v>
                </c:pt>
                <c:pt idx="26">
                  <c:v>42552.5</c:v>
                </c:pt>
                <c:pt idx="27">
                  <c:v>42559.5</c:v>
                </c:pt>
                <c:pt idx="28">
                  <c:v>42566.5</c:v>
                </c:pt>
                <c:pt idx="29">
                  <c:v>42573.5</c:v>
                </c:pt>
                <c:pt idx="30">
                  <c:v>42580.5</c:v>
                </c:pt>
                <c:pt idx="31">
                  <c:v>42587.5</c:v>
                </c:pt>
                <c:pt idx="32">
                  <c:v>42594.5</c:v>
                </c:pt>
                <c:pt idx="33">
                  <c:v>42601.5</c:v>
                </c:pt>
                <c:pt idx="34">
                  <c:v>42608.5</c:v>
                </c:pt>
                <c:pt idx="35">
                  <c:v>42615.5</c:v>
                </c:pt>
                <c:pt idx="36">
                  <c:v>42622.5</c:v>
                </c:pt>
                <c:pt idx="37">
                  <c:v>42629.5</c:v>
                </c:pt>
                <c:pt idx="38">
                  <c:v>42636.5</c:v>
                </c:pt>
                <c:pt idx="39">
                  <c:v>42643.5</c:v>
                </c:pt>
                <c:pt idx="40">
                  <c:v>42650.5</c:v>
                </c:pt>
                <c:pt idx="41">
                  <c:v>42657.5</c:v>
                </c:pt>
                <c:pt idx="42">
                  <c:v>42664.5</c:v>
                </c:pt>
                <c:pt idx="43">
                  <c:v>42671.5</c:v>
                </c:pt>
                <c:pt idx="44">
                  <c:v>42678.5</c:v>
                </c:pt>
                <c:pt idx="45">
                  <c:v>42685.5</c:v>
                </c:pt>
                <c:pt idx="46">
                  <c:v>42692.5</c:v>
                </c:pt>
                <c:pt idx="47">
                  <c:v>42699.5</c:v>
                </c:pt>
                <c:pt idx="48">
                  <c:v>42706.5</c:v>
                </c:pt>
                <c:pt idx="49">
                  <c:v>42713.5</c:v>
                </c:pt>
                <c:pt idx="50">
                  <c:v>42720.5</c:v>
                </c:pt>
                <c:pt idx="51">
                  <c:v>42727.5</c:v>
                </c:pt>
                <c:pt idx="52">
                  <c:v>42734.5</c:v>
                </c:pt>
                <c:pt idx="53">
                  <c:v>42741.5</c:v>
                </c:pt>
                <c:pt idx="54">
                  <c:v>42748.5</c:v>
                </c:pt>
                <c:pt idx="55">
                  <c:v>42755.5</c:v>
                </c:pt>
                <c:pt idx="56">
                  <c:v>42762.5</c:v>
                </c:pt>
                <c:pt idx="57">
                  <c:v>42769.5</c:v>
                </c:pt>
                <c:pt idx="58">
                  <c:v>42776.5</c:v>
                </c:pt>
                <c:pt idx="59">
                  <c:v>42783.5</c:v>
                </c:pt>
                <c:pt idx="60">
                  <c:v>42790.5</c:v>
                </c:pt>
                <c:pt idx="61">
                  <c:v>42797.5</c:v>
                </c:pt>
                <c:pt idx="62">
                  <c:v>42804.5</c:v>
                </c:pt>
                <c:pt idx="63">
                  <c:v>42811.5</c:v>
                </c:pt>
                <c:pt idx="64">
                  <c:v>42818.5</c:v>
                </c:pt>
                <c:pt idx="65">
                  <c:v>42825.5</c:v>
                </c:pt>
                <c:pt idx="66">
                  <c:v>42832.5</c:v>
                </c:pt>
                <c:pt idx="67">
                  <c:v>42839.5</c:v>
                </c:pt>
                <c:pt idx="68">
                  <c:v>42846.5</c:v>
                </c:pt>
                <c:pt idx="69">
                  <c:v>42853.5</c:v>
                </c:pt>
                <c:pt idx="70">
                  <c:v>42860.5</c:v>
                </c:pt>
                <c:pt idx="71">
                  <c:v>42867.5</c:v>
                </c:pt>
                <c:pt idx="72">
                  <c:v>42874.5</c:v>
                </c:pt>
                <c:pt idx="73">
                  <c:v>42881.5</c:v>
                </c:pt>
                <c:pt idx="74">
                  <c:v>42888.5</c:v>
                </c:pt>
                <c:pt idx="75">
                  <c:v>42895.5</c:v>
                </c:pt>
                <c:pt idx="76">
                  <c:v>42902.5</c:v>
                </c:pt>
                <c:pt idx="77">
                  <c:v>42909.5</c:v>
                </c:pt>
                <c:pt idx="78">
                  <c:v>42916.5</c:v>
                </c:pt>
                <c:pt idx="79">
                  <c:v>42923.5</c:v>
                </c:pt>
                <c:pt idx="80">
                  <c:v>42930.5</c:v>
                </c:pt>
                <c:pt idx="81">
                  <c:v>42937.5</c:v>
                </c:pt>
                <c:pt idx="82">
                  <c:v>42944.5</c:v>
                </c:pt>
                <c:pt idx="83">
                  <c:v>42951.5</c:v>
                </c:pt>
                <c:pt idx="84">
                  <c:v>42958.5</c:v>
                </c:pt>
                <c:pt idx="85">
                  <c:v>42965.5</c:v>
                </c:pt>
                <c:pt idx="86">
                  <c:v>42972.5</c:v>
                </c:pt>
                <c:pt idx="87">
                  <c:v>42979.5</c:v>
                </c:pt>
                <c:pt idx="88">
                  <c:v>42986.5</c:v>
                </c:pt>
                <c:pt idx="89">
                  <c:v>42993.5</c:v>
                </c:pt>
                <c:pt idx="90">
                  <c:v>43000.5</c:v>
                </c:pt>
                <c:pt idx="91">
                  <c:v>43007.5</c:v>
                </c:pt>
                <c:pt idx="92">
                  <c:v>43014.5</c:v>
                </c:pt>
                <c:pt idx="93">
                  <c:v>43021.5</c:v>
                </c:pt>
                <c:pt idx="94">
                  <c:v>43028.5</c:v>
                </c:pt>
                <c:pt idx="95">
                  <c:v>43035.5</c:v>
                </c:pt>
                <c:pt idx="96">
                  <c:v>43042.5</c:v>
                </c:pt>
                <c:pt idx="97">
                  <c:v>43049.5</c:v>
                </c:pt>
                <c:pt idx="98">
                  <c:v>43056.5</c:v>
                </c:pt>
                <c:pt idx="99">
                  <c:v>43063.5</c:v>
                </c:pt>
                <c:pt idx="100">
                  <c:v>43070.5</c:v>
                </c:pt>
                <c:pt idx="101">
                  <c:v>43077.5</c:v>
                </c:pt>
                <c:pt idx="102">
                  <c:v>43084.5</c:v>
                </c:pt>
                <c:pt idx="103">
                  <c:v>43091.5</c:v>
                </c:pt>
                <c:pt idx="104">
                  <c:v>43098.5</c:v>
                </c:pt>
                <c:pt idx="105">
                  <c:v>43105.5</c:v>
                </c:pt>
                <c:pt idx="106">
                  <c:v>43112.5</c:v>
                </c:pt>
                <c:pt idx="107">
                  <c:v>43119.5</c:v>
                </c:pt>
                <c:pt idx="108">
                  <c:v>43126.5</c:v>
                </c:pt>
                <c:pt idx="109">
                  <c:v>43133.5</c:v>
                </c:pt>
                <c:pt idx="110">
                  <c:v>43140.5</c:v>
                </c:pt>
                <c:pt idx="111">
                  <c:v>43147.5</c:v>
                </c:pt>
                <c:pt idx="112">
                  <c:v>43154.5</c:v>
                </c:pt>
                <c:pt idx="113">
                  <c:v>43161.5</c:v>
                </c:pt>
                <c:pt idx="114">
                  <c:v>43168.5</c:v>
                </c:pt>
                <c:pt idx="115">
                  <c:v>43175.5</c:v>
                </c:pt>
                <c:pt idx="116">
                  <c:v>43182.5</c:v>
                </c:pt>
                <c:pt idx="117">
                  <c:v>43189.5</c:v>
                </c:pt>
                <c:pt idx="118">
                  <c:v>43196.5</c:v>
                </c:pt>
                <c:pt idx="119">
                  <c:v>43203.5</c:v>
                </c:pt>
                <c:pt idx="120">
                  <c:v>43210.5</c:v>
                </c:pt>
                <c:pt idx="121">
                  <c:v>43217.5</c:v>
                </c:pt>
                <c:pt idx="122">
                  <c:v>43224.5</c:v>
                </c:pt>
                <c:pt idx="123">
                  <c:v>43231.5</c:v>
                </c:pt>
                <c:pt idx="124">
                  <c:v>43238.5</c:v>
                </c:pt>
                <c:pt idx="125">
                  <c:v>43245.5</c:v>
                </c:pt>
                <c:pt idx="126">
                  <c:v>43252.5</c:v>
                </c:pt>
                <c:pt idx="127">
                  <c:v>43259.5</c:v>
                </c:pt>
                <c:pt idx="128">
                  <c:v>43266.5</c:v>
                </c:pt>
                <c:pt idx="129">
                  <c:v>43273.5</c:v>
                </c:pt>
                <c:pt idx="130">
                  <c:v>43280.5</c:v>
                </c:pt>
                <c:pt idx="131">
                  <c:v>43287.5</c:v>
                </c:pt>
                <c:pt idx="132">
                  <c:v>43294.5</c:v>
                </c:pt>
                <c:pt idx="133">
                  <c:v>43301.5</c:v>
                </c:pt>
                <c:pt idx="134">
                  <c:v>43308.5</c:v>
                </c:pt>
                <c:pt idx="135">
                  <c:v>43315.5</c:v>
                </c:pt>
                <c:pt idx="136">
                  <c:v>43322.5</c:v>
                </c:pt>
                <c:pt idx="137">
                  <c:v>43329.5</c:v>
                </c:pt>
                <c:pt idx="138">
                  <c:v>43336.5</c:v>
                </c:pt>
                <c:pt idx="139">
                  <c:v>43343.5</c:v>
                </c:pt>
                <c:pt idx="140">
                  <c:v>43350.5</c:v>
                </c:pt>
                <c:pt idx="141">
                  <c:v>43357.5</c:v>
                </c:pt>
                <c:pt idx="142">
                  <c:v>43364.5</c:v>
                </c:pt>
                <c:pt idx="143">
                  <c:v>43371.5</c:v>
                </c:pt>
                <c:pt idx="144">
                  <c:v>43378.5</c:v>
                </c:pt>
                <c:pt idx="145">
                  <c:v>43385.5</c:v>
                </c:pt>
                <c:pt idx="146">
                  <c:v>43392.5</c:v>
                </c:pt>
                <c:pt idx="147">
                  <c:v>43399.5</c:v>
                </c:pt>
                <c:pt idx="148">
                  <c:v>43406.5</c:v>
                </c:pt>
                <c:pt idx="149">
                  <c:v>43413.5</c:v>
                </c:pt>
                <c:pt idx="150">
                  <c:v>43420.5</c:v>
                </c:pt>
                <c:pt idx="151">
                  <c:v>43427.5</c:v>
                </c:pt>
                <c:pt idx="152">
                  <c:v>43434.5</c:v>
                </c:pt>
                <c:pt idx="153">
                  <c:v>43441.5</c:v>
                </c:pt>
                <c:pt idx="154">
                  <c:v>43448.5</c:v>
                </c:pt>
                <c:pt idx="155">
                  <c:v>43455.5</c:v>
                </c:pt>
                <c:pt idx="156">
                  <c:v>43462.5</c:v>
                </c:pt>
                <c:pt idx="157">
                  <c:v>43469.5</c:v>
                </c:pt>
                <c:pt idx="158">
                  <c:v>43476.5</c:v>
                </c:pt>
                <c:pt idx="159">
                  <c:v>43483.5</c:v>
                </c:pt>
                <c:pt idx="160">
                  <c:v>43490.5</c:v>
                </c:pt>
                <c:pt idx="161">
                  <c:v>43497.5</c:v>
                </c:pt>
                <c:pt idx="162">
                  <c:v>43504.5</c:v>
                </c:pt>
                <c:pt idx="163">
                  <c:v>43511.5</c:v>
                </c:pt>
                <c:pt idx="164">
                  <c:v>43518.5</c:v>
                </c:pt>
                <c:pt idx="165">
                  <c:v>43525.5</c:v>
                </c:pt>
                <c:pt idx="166">
                  <c:v>43532.5</c:v>
                </c:pt>
                <c:pt idx="167">
                  <c:v>43539.5</c:v>
                </c:pt>
                <c:pt idx="168">
                  <c:v>43546.5</c:v>
                </c:pt>
              </c:numCache>
            </c:numRef>
          </c:cat>
          <c:val>
            <c:numRef>
              <c:f>'Частота событий'!$E$733:$E$901</c:f>
              <c:numCache>
                <c:formatCode>General</c:formatCode>
                <c:ptCount val="169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15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19</c:v>
                </c:pt>
                <c:pt idx="19">
                  <c:v>19</c:v>
                </c:pt>
                <c:pt idx="20">
                  <c:v>18</c:v>
                </c:pt>
                <c:pt idx="21">
                  <c:v>17</c:v>
                </c:pt>
                <c:pt idx="22">
                  <c:v>17</c:v>
                </c:pt>
                <c:pt idx="23">
                  <c:v>18</c:v>
                </c:pt>
                <c:pt idx="24">
                  <c:v>18</c:v>
                </c:pt>
                <c:pt idx="25">
                  <c:v>17</c:v>
                </c:pt>
                <c:pt idx="26">
                  <c:v>16</c:v>
                </c:pt>
                <c:pt idx="27">
                  <c:v>16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16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14</c:v>
                </c:pt>
                <c:pt idx="49">
                  <c:v>14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14</c:v>
                </c:pt>
                <c:pt idx="54">
                  <c:v>14</c:v>
                </c:pt>
                <c:pt idx="55">
                  <c:v>13</c:v>
                </c:pt>
                <c:pt idx="56">
                  <c:v>15</c:v>
                </c:pt>
                <c:pt idx="57">
                  <c:v>14</c:v>
                </c:pt>
                <c:pt idx="58">
                  <c:v>15</c:v>
                </c:pt>
                <c:pt idx="59">
                  <c:v>15</c:v>
                </c:pt>
                <c:pt idx="60">
                  <c:v>14</c:v>
                </c:pt>
                <c:pt idx="61">
                  <c:v>14</c:v>
                </c:pt>
                <c:pt idx="62">
                  <c:v>14</c:v>
                </c:pt>
                <c:pt idx="63">
                  <c:v>13</c:v>
                </c:pt>
                <c:pt idx="64">
                  <c:v>13</c:v>
                </c:pt>
                <c:pt idx="65">
                  <c:v>13</c:v>
                </c:pt>
                <c:pt idx="66">
                  <c:v>12</c:v>
                </c:pt>
                <c:pt idx="67">
                  <c:v>11</c:v>
                </c:pt>
                <c:pt idx="68">
                  <c:v>13</c:v>
                </c:pt>
                <c:pt idx="69">
                  <c:v>14</c:v>
                </c:pt>
                <c:pt idx="70">
                  <c:v>14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15</c:v>
                </c:pt>
                <c:pt idx="80">
                  <c:v>15</c:v>
                </c:pt>
                <c:pt idx="81">
                  <c:v>17</c:v>
                </c:pt>
                <c:pt idx="82">
                  <c:v>17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17</c:v>
                </c:pt>
                <c:pt idx="87">
                  <c:v>18</c:v>
                </c:pt>
                <c:pt idx="88">
                  <c:v>19</c:v>
                </c:pt>
                <c:pt idx="89">
                  <c:v>19</c:v>
                </c:pt>
                <c:pt idx="90">
                  <c:v>19</c:v>
                </c:pt>
                <c:pt idx="91">
                  <c:v>20</c:v>
                </c:pt>
                <c:pt idx="92">
                  <c:v>19</c:v>
                </c:pt>
                <c:pt idx="93">
                  <c:v>18</c:v>
                </c:pt>
                <c:pt idx="94">
                  <c:v>18</c:v>
                </c:pt>
                <c:pt idx="95">
                  <c:v>19</c:v>
                </c:pt>
                <c:pt idx="96">
                  <c:v>19</c:v>
                </c:pt>
                <c:pt idx="97">
                  <c:v>21</c:v>
                </c:pt>
                <c:pt idx="98">
                  <c:v>23</c:v>
                </c:pt>
                <c:pt idx="99">
                  <c:v>22</c:v>
                </c:pt>
                <c:pt idx="100">
                  <c:v>24</c:v>
                </c:pt>
                <c:pt idx="101">
                  <c:v>24</c:v>
                </c:pt>
                <c:pt idx="102">
                  <c:v>24</c:v>
                </c:pt>
                <c:pt idx="103">
                  <c:v>24</c:v>
                </c:pt>
                <c:pt idx="104">
                  <c:v>24</c:v>
                </c:pt>
                <c:pt idx="105">
                  <c:v>24</c:v>
                </c:pt>
                <c:pt idx="106">
                  <c:v>24</c:v>
                </c:pt>
                <c:pt idx="107">
                  <c:v>24</c:v>
                </c:pt>
                <c:pt idx="108">
                  <c:v>25</c:v>
                </c:pt>
                <c:pt idx="109">
                  <c:v>26</c:v>
                </c:pt>
                <c:pt idx="110">
                  <c:v>26</c:v>
                </c:pt>
                <c:pt idx="111">
                  <c:v>25</c:v>
                </c:pt>
                <c:pt idx="112">
                  <c:v>26</c:v>
                </c:pt>
                <c:pt idx="113">
                  <c:v>26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28</c:v>
                </c:pt>
                <c:pt idx="119">
                  <c:v>28</c:v>
                </c:pt>
                <c:pt idx="120">
                  <c:v>27</c:v>
                </c:pt>
                <c:pt idx="121">
                  <c:v>27</c:v>
                </c:pt>
                <c:pt idx="122">
                  <c:v>28</c:v>
                </c:pt>
                <c:pt idx="123">
                  <c:v>29</c:v>
                </c:pt>
                <c:pt idx="124">
                  <c:v>29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31</c:v>
                </c:pt>
                <c:pt idx="129">
                  <c:v>31</c:v>
                </c:pt>
                <c:pt idx="130">
                  <c:v>31</c:v>
                </c:pt>
                <c:pt idx="131">
                  <c:v>31</c:v>
                </c:pt>
                <c:pt idx="132">
                  <c:v>31</c:v>
                </c:pt>
                <c:pt idx="133">
                  <c:v>29</c:v>
                </c:pt>
                <c:pt idx="134">
                  <c:v>29</c:v>
                </c:pt>
                <c:pt idx="135">
                  <c:v>29</c:v>
                </c:pt>
                <c:pt idx="136">
                  <c:v>28</c:v>
                </c:pt>
                <c:pt idx="137">
                  <c:v>29</c:v>
                </c:pt>
                <c:pt idx="138">
                  <c:v>29</c:v>
                </c:pt>
                <c:pt idx="139">
                  <c:v>29</c:v>
                </c:pt>
                <c:pt idx="140">
                  <c:v>27</c:v>
                </c:pt>
                <c:pt idx="141">
                  <c:v>27</c:v>
                </c:pt>
                <c:pt idx="142">
                  <c:v>27</c:v>
                </c:pt>
                <c:pt idx="143">
                  <c:v>27</c:v>
                </c:pt>
                <c:pt idx="144">
                  <c:v>28</c:v>
                </c:pt>
                <c:pt idx="145">
                  <c:v>29</c:v>
                </c:pt>
                <c:pt idx="146">
                  <c:v>29</c:v>
                </c:pt>
                <c:pt idx="147">
                  <c:v>29</c:v>
                </c:pt>
                <c:pt idx="148">
                  <c:v>28</c:v>
                </c:pt>
                <c:pt idx="149">
                  <c:v>27</c:v>
                </c:pt>
                <c:pt idx="150">
                  <c:v>25</c:v>
                </c:pt>
                <c:pt idx="151">
                  <c:v>25</c:v>
                </c:pt>
                <c:pt idx="152">
                  <c:v>24</c:v>
                </c:pt>
                <c:pt idx="153">
                  <c:v>25</c:v>
                </c:pt>
                <c:pt idx="154">
                  <c:v>26</c:v>
                </c:pt>
                <c:pt idx="155">
                  <c:v>26</c:v>
                </c:pt>
                <c:pt idx="156">
                  <c:v>26</c:v>
                </c:pt>
                <c:pt idx="157">
                  <c:v>26</c:v>
                </c:pt>
                <c:pt idx="158">
                  <c:v>26</c:v>
                </c:pt>
                <c:pt idx="159">
                  <c:v>26</c:v>
                </c:pt>
                <c:pt idx="160">
                  <c:v>25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21</c:v>
                </c:pt>
                <c:pt idx="165">
                  <c:v>20</c:v>
                </c:pt>
                <c:pt idx="166">
                  <c:v>19</c:v>
                </c:pt>
                <c:pt idx="167">
                  <c:v>19</c:v>
                </c:pt>
                <c:pt idx="168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01888"/>
        <c:axId val="110503424"/>
      </c:lineChart>
      <c:dateAx>
        <c:axId val="110501888"/>
        <c:scaling>
          <c:orientation val="minMax"/>
        </c:scaling>
        <c:delete val="0"/>
        <c:axPos val="b"/>
        <c:numFmt formatCode="dd/m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0503424"/>
        <c:crosses val="autoZero"/>
        <c:auto val="1"/>
        <c:lblOffset val="100"/>
        <c:baseTimeUnit val="days"/>
      </c:dateAx>
      <c:valAx>
        <c:axId val="11050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501888"/>
        <c:crosses val="autoZero"/>
        <c:crossBetween val="between"/>
      </c:valAx>
      <c:spPr>
        <a:solidFill>
          <a:sysClr val="window" lastClr="FFFFFF"/>
        </a:solidFill>
        <a:effectLst>
          <a:outerShdw blurRad="203200" dist="76200" dir="2640000" algn="ctr" rotWithShape="0">
            <a:schemeClr val="tx1">
              <a:lumMod val="75000"/>
              <a:lumOff val="25000"/>
            </a:schemeClr>
          </a:outerShdw>
        </a:effectLst>
      </c:spPr>
    </c:plotArea>
    <c:plotVisOnly val="1"/>
    <c:dispBlanksAs val="gap"/>
    <c:showDLblsOverMax val="0"/>
  </c:chart>
  <c:spPr>
    <a:solidFill>
      <a:sysClr val="window" lastClr="FFFFFF">
        <a:lumMod val="85000"/>
      </a:sysClr>
    </a:solidFill>
    <a:effectLst>
      <a:outerShdw blurRad="419100" dist="393700" dir="2880000" algn="ctr" rotWithShape="0">
        <a:schemeClr val="bg1">
          <a:lumMod val="65000"/>
        </a:schemeClr>
      </a:outerShdw>
    </a:effectLst>
    <a:scene3d>
      <a:camera prst="orthographicFront"/>
      <a:lightRig rig="threePt" dir="t"/>
    </a:scene3d>
    <a:sp3d/>
  </c:spPr>
  <c:txPr>
    <a:bodyPr/>
    <a:lstStyle/>
    <a:p>
      <a:pPr algn="ctr">
        <a:defRPr lang="ru-RU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</c:v>
                </c:pt>
                <c:pt idx="1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11872"/>
        <c:axId val="146117760"/>
      </c:barChart>
      <c:catAx>
        <c:axId val="146111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6117760"/>
        <c:crosses val="autoZero"/>
        <c:auto val="1"/>
        <c:lblAlgn val="ctr"/>
        <c:lblOffset val="100"/>
        <c:noMultiLvlLbl val="0"/>
      </c:catAx>
      <c:valAx>
        <c:axId val="1461177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4611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55393845128319E-2"/>
          <c:y val="2.7324819933935353E-2"/>
          <c:w val="0.95149844461726474"/>
          <c:h val="0.94535036013212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88224"/>
        <c:axId val="146002304"/>
      </c:barChart>
      <c:catAx>
        <c:axId val="145988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46002304"/>
        <c:crosses val="autoZero"/>
        <c:auto val="1"/>
        <c:lblAlgn val="ctr"/>
        <c:lblOffset val="100"/>
        <c:noMultiLvlLbl val="0"/>
      </c:catAx>
      <c:valAx>
        <c:axId val="1460023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4598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0.01963</cdr:x>
      <cdr:y>0.03801</cdr:y>
    </cdr:from>
    <cdr:to>
      <cdr:x>0.98037</cdr:x>
      <cdr:y>0.09635</cdr:y>
    </cdr:to>
    <cdr:sp macro="" textlink="">
      <cdr:nvSpPr>
        <cdr:cNvPr id="2" name="TextBox 20"/>
        <cdr:cNvSpPr txBox="1"/>
      </cdr:nvSpPr>
      <cdr:spPr>
        <a:xfrm xmlns:a="http://schemas.openxmlformats.org/drawingml/2006/main">
          <a:off x="179512" y="260648"/>
          <a:ext cx="878497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Количество нарушений в работе АЭС в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baseline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1-х 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полугодиях 2016-2019 </a:t>
          </a:r>
          <a:r>
            <a:rPr lang="ru-RU" sz="2000" b="1" baseline="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г.г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0.01963</cdr:x>
      <cdr:y>0.857</cdr:y>
    </cdr:from>
    <cdr:to>
      <cdr:x>0.35396</cdr:x>
      <cdr:y>0.97642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5877272"/>
          <a:ext cx="3057143" cy="819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cmpd="sng">
          <a:solidFill>
            <a:schemeClr val="tx1"/>
          </a:solidFill>
        </a:ln>
        <a:effectLst xmlns:a="http://schemas.openxmlformats.org/drawingml/2006/main">
          <a:outerShdw blurRad="190500" dist="50800" dir="2700000" algn="ctr" rotWithShape="0">
            <a:schemeClr val="bg1">
              <a:lumMod val="50000"/>
            </a:schemeClr>
          </a:outerShdw>
        </a:effectLst>
      </cdr:spPr>
    </cdr:pic>
  </cdr:relSizeAnchor>
  <cdr:relSizeAnchor xmlns:cdr="http://schemas.openxmlformats.org/drawingml/2006/chartDrawing">
    <cdr:from>
      <cdr:x>0.04326</cdr:x>
      <cdr:y>0.03492</cdr:y>
    </cdr:from>
    <cdr:to>
      <cdr:x>0.98824</cdr:x>
      <cdr:y>0.09326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95536" y="239464"/>
          <a:ext cx="86409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</a:t>
          </a:r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числа </a:t>
          </a:r>
          <a:r>
            <a: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нарушений </a:t>
          </a:r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работе АЭС в</a:t>
          </a:r>
          <a:r>
            <a:rPr lang="ru-RU" sz="2000" b="1" baseline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1-х полугодиях 2016-2019 </a:t>
          </a:r>
          <a:r>
            <a:rPr lang="ru-RU" sz="2000" b="1" baseline="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г.г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0.01963</cdr:x>
      <cdr:y>0.857</cdr:y>
    </cdr:from>
    <cdr:to>
      <cdr:x>0.35396</cdr:x>
      <cdr:y>0.97642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5877272"/>
          <a:ext cx="3057143" cy="819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cmpd="sng">
          <a:solidFill>
            <a:schemeClr val="tx1"/>
          </a:solidFill>
        </a:ln>
        <a:effectLst xmlns:a="http://schemas.openxmlformats.org/drawingml/2006/main">
          <a:outerShdw blurRad="190500" dist="50800" dir="2700000" algn="ctr" rotWithShape="0">
            <a:schemeClr val="bg1">
              <a:lumMod val="50000"/>
            </a:schemeClr>
          </a:outerShdw>
        </a:effectLst>
      </cdr:spPr>
    </cdr:pic>
  </cdr:relSizeAnchor>
  <cdr:relSizeAnchor xmlns:cdr="http://schemas.openxmlformats.org/drawingml/2006/chartDrawing">
    <cdr:from>
      <cdr:x>0.04326</cdr:x>
      <cdr:y>0.03492</cdr:y>
    </cdr:from>
    <cdr:to>
      <cdr:x>0.98824</cdr:x>
      <cdr:y>0.09326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95536" y="239464"/>
          <a:ext cx="86409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</a:t>
          </a:r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числа </a:t>
          </a:r>
          <a:r>
            <a: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нарушений </a:t>
          </a:r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работе АЭС в</a:t>
          </a:r>
          <a:r>
            <a:rPr lang="ru-RU" sz="2000" b="1" baseline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1-х полугодиях 2016-2019 </a:t>
          </a:r>
          <a:r>
            <a:rPr lang="ru-RU" sz="2000" b="1" baseline="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г.г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0.01963</cdr:x>
      <cdr:y>0.857</cdr:y>
    </cdr:from>
    <cdr:to>
      <cdr:x>0.35396</cdr:x>
      <cdr:y>0.97642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5877272"/>
          <a:ext cx="3057143" cy="819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cmpd="sng">
          <a:solidFill>
            <a:schemeClr val="tx1"/>
          </a:solidFill>
        </a:ln>
        <a:effectLst xmlns:a="http://schemas.openxmlformats.org/drawingml/2006/main">
          <a:outerShdw blurRad="190500" dist="50800" dir="2700000" algn="ctr" rotWithShape="0">
            <a:schemeClr val="bg1">
              <a:lumMod val="50000"/>
            </a:schemeClr>
          </a:outerShdw>
        </a:effectLst>
      </cdr:spPr>
    </cdr:pic>
  </cdr:relSizeAnchor>
  <cdr:relSizeAnchor xmlns:cdr="http://schemas.openxmlformats.org/drawingml/2006/chartDrawing">
    <cdr:from>
      <cdr:x>0.04326</cdr:x>
      <cdr:y>0.03492</cdr:y>
    </cdr:from>
    <cdr:to>
      <cdr:x>0.98824</cdr:x>
      <cdr:y>0.09326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95536" y="239464"/>
          <a:ext cx="86409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</a:t>
          </a:r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числа </a:t>
          </a:r>
          <a:r>
            <a: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нарушений </a:t>
          </a:r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работе АЭС в</a:t>
          </a:r>
          <a:r>
            <a:rPr lang="ru-RU" sz="2000" b="1" baseline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1-х полугодиях 2016-2019 </a:t>
          </a:r>
          <a:r>
            <a:rPr lang="ru-RU" sz="2000" b="1" baseline="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г.г</a:t>
          </a:r>
          <a:r>
            <a:rPr lang="ru-RU" sz="20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0.17946</cdr:x>
      <cdr:y>0.93695</cdr:y>
    </cdr:from>
    <cdr:to>
      <cdr:x>0.79159</cdr:x>
      <cdr:y>0.98417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1870075" y="5559934"/>
          <a:ext cx="6378576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horz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Срединная дата временн</a:t>
          </a:r>
          <a:r>
            <a:rPr lang="el-GR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ό</a:t>
          </a:r>
          <a:r>
            <a:rPr lang="ru-RU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го </a:t>
          </a:r>
          <a:r>
            <a:rPr lang="ru-RU" sz="1200" b="1"/>
            <a:t>"</a:t>
          </a:r>
          <a:r>
            <a:rPr lang="ru-RU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окна</a:t>
          </a:r>
          <a:r>
            <a:rPr lang="ru-RU" sz="1200" b="1"/>
            <a:t>" (365 дн.)</a:t>
          </a:r>
        </a:p>
      </cdr:txBody>
    </cdr:sp>
  </cdr:relSizeAnchor>
  <cdr:relSizeAnchor xmlns:cdr="http://schemas.openxmlformats.org/drawingml/2006/chartDrawing">
    <cdr:from>
      <cdr:x>1.09361E-7</cdr:x>
      <cdr:y>0.03491</cdr:y>
    </cdr:from>
    <cdr:to>
      <cdr:x>1</cdr:x>
      <cdr:y>0.08876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50800" y="239440"/>
          <a:ext cx="9144000" cy="36930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частоты нарушений в работе АЭС в</a:t>
          </a:r>
          <a:r>
            <a:rPr lang="ru-RU" sz="18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период с 01.01.16 по 01.01.1</a:t>
          </a:r>
          <a:r>
            <a:rPr lang="en-US" sz="1800" b="1" baseline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ru-RU" sz="1800" b="1" baseline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baseline="0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г.г</a:t>
          </a:r>
          <a:r>
            <a:rPr lang="ru-RU" sz="18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8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0.0089</cdr:x>
      <cdr:y>0.12988</cdr:y>
    </cdr:from>
    <cdr:to>
      <cdr:x>0.14332</cdr:x>
      <cdr:y>0.1972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81341" y="890699"/>
          <a:ext cx="1229136" cy="46168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horz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0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Частота, </a:t>
          </a:r>
          <a:r>
            <a:rPr lang="ru-RU" sz="1200" b="1" i="0" u="none" strike="noStrike" kern="120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нарушений/год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0.73625</cdr:x>
      <cdr:y>0.1745</cdr:y>
    </cdr:from>
    <cdr:to>
      <cdr:x>0.73625</cdr:x>
      <cdr:y>0.8255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6732241" y="1196752"/>
          <a:ext cx="0" cy="44644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0.54725</cdr:x>
      <cdr:y>0.6365</cdr:y>
    </cdr:from>
    <cdr:to>
      <cdr:x>0.64175</cdr:x>
      <cdr:y>0.6785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04049" y="4365104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T </a:t>
          </a:r>
          <a:r>
            <a:rPr lang="ru-RU" sz="1400" b="1" dirty="0" smtClean="0"/>
            <a:t>≈ 2 года</a:t>
          </a:r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0.0875</cdr:x>
      <cdr:y>0.1831</cdr:y>
    </cdr:from>
    <cdr:to>
      <cdr:x>0.0875</cdr:x>
      <cdr:y>0.97183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504056" y="936104"/>
          <a:ext cx="0" cy="40324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0.55805</cdr:y>
    </cdr:from>
    <cdr:to>
      <cdr:x>0.08014</cdr:x>
      <cdr:y>0.75181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-5400000">
          <a:off x="-310670" y="3117541"/>
          <a:ext cx="99065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effectLst/>
              <a:latin typeface="Times New Roman"/>
              <a:ea typeface="Calibri"/>
              <a:cs typeface="Times New Roman"/>
            </a:rPr>
            <a:t>К</a:t>
          </a:r>
          <a:r>
            <a:rPr lang="ru-RU" sz="2400" b="1" baseline="-25000" dirty="0" smtClean="0">
              <a:effectLst/>
              <a:latin typeface="Times New Roman"/>
              <a:ea typeface="Calibri"/>
              <a:cs typeface="Times New Roman"/>
            </a:rPr>
            <a:t>АЭС 1</a:t>
          </a:r>
          <a:endParaRPr lang="ru-RU" sz="2400" baseline="-25000" dirty="0">
            <a:effectLst/>
          </a:endParaRPr>
        </a:p>
      </cdr:txBody>
    </cdr:sp>
  </cdr:relSizeAnchor>
  <cdr:relSizeAnchor xmlns:cdr="http://schemas.openxmlformats.org/drawingml/2006/chartDrawing">
    <cdr:from>
      <cdr:x>0.59198</cdr:x>
      <cdr:y>0.45533</cdr:y>
    </cdr:from>
    <cdr:to>
      <cdr:x>0.67213</cdr:x>
      <cdr:y>0.64909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 rot="-5400000">
          <a:off x="3145714" y="2592378"/>
          <a:ext cx="99065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effectLst/>
              <a:latin typeface="Times New Roman"/>
              <a:ea typeface="Calibri"/>
              <a:cs typeface="Times New Roman"/>
            </a:rPr>
            <a:t>К</a:t>
          </a:r>
          <a:r>
            <a:rPr lang="ru-RU" sz="2400" b="1" baseline="-25000" dirty="0" smtClean="0">
              <a:effectLst/>
              <a:latin typeface="Times New Roman"/>
              <a:ea typeface="Calibri"/>
              <a:cs typeface="Times New Roman"/>
            </a:rPr>
            <a:t>АЭС 2</a:t>
          </a:r>
          <a:endParaRPr lang="ru-RU" sz="2400" baseline="-25000" dirty="0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5F7F-FB10-420A-9107-E3EDC7FC0467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89F0-18B2-41BA-A631-047E1472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6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89F0-18B2-41BA-A631-047E147283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0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1CE6-2DA2-4C3B-A38E-DAFC99F6388F}" type="datetime1">
              <a:rPr lang="ru-RU" smtClean="0"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C300-8335-4A3D-92DF-213059683E2C}" type="datetime1">
              <a:rPr lang="ru-RU" smtClean="0"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AA76-4A3A-4BD2-AFFF-A9FC77A60EC2}" type="datetime1">
              <a:rPr lang="ru-RU" smtClean="0"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C828-5E11-48D5-9546-514F68BAD2F6}" type="datetime1">
              <a:rPr lang="ru-RU" smtClean="0"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6328-DBB4-4CD1-A2C7-4CCE2683193D}" type="datetime1">
              <a:rPr lang="ru-RU" smtClean="0"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5D19-7662-4347-9A22-15AC447C6153}" type="datetime1">
              <a:rPr lang="ru-RU" smtClean="0"/>
              <a:t>05.10.2019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BEC-CBB5-4D5D-A76C-04D0DD96BCDF}" type="datetime1">
              <a:rPr lang="ru-RU" smtClean="0"/>
              <a:t>05.10.2019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403-9E28-4548-ADE5-D84783741EE3}" type="datetime1">
              <a:rPr lang="ru-RU" smtClean="0"/>
              <a:t>05.10.2019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BAC6-D480-485F-8801-FDDC7D4E5EA9}" type="datetime1">
              <a:rPr lang="ru-RU" smtClean="0"/>
              <a:t>05.10.2019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ECF7-4495-45D6-9905-B01A155AE743}" type="datetime1">
              <a:rPr lang="ru-RU" smtClean="0"/>
              <a:t>05.10.2019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8B5C-37D3-47F9-B42C-18EB19C3DA9C}" type="datetime1">
              <a:rPr lang="ru-RU" smtClean="0"/>
              <a:t>05.10.2019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7312EF-3FC9-4F05-81C9-6ED9A3DD5D2B}" type="datetime1">
              <a:rPr lang="ru-RU" smtClean="0"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BCCDCD-9DCD-4542-8E2C-5621B2FE5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00" y="648270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Обобщённый анализ нарушений в работе блоков атомных станций </a:t>
            </a:r>
            <a:endParaRPr lang="ru-RU" sz="2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первом полугодии 2019 года</a:t>
            </a:r>
            <a:endParaRPr lang="ru-RU" sz="2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32" y="2185665"/>
            <a:ext cx="3743184" cy="372426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11760" y="0"/>
            <a:ext cx="4114800" cy="32918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8400" y="602760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Савёлов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Виктор Дмитриевич, заместитель руководителя 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03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0501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208912" cy="4608512"/>
          </a:xfrm>
          <a:prstGeom prst="rect">
            <a:avLst/>
          </a:prstGeom>
          <a:solidFill>
            <a:schemeClr val="tx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9712" y="764704"/>
            <a:ext cx="5523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92934"/>
                </a:solidFill>
              </a:rPr>
              <a:t>З</a:t>
            </a:r>
            <a:r>
              <a:rPr lang="ru-RU" b="1" dirty="0" smtClean="0">
                <a:solidFill>
                  <a:srgbClr val="292934"/>
                </a:solidFill>
              </a:rPr>
              <a:t>ависимость </a:t>
            </a:r>
            <a:r>
              <a:rPr lang="ru-RU" b="1" dirty="0">
                <a:solidFill>
                  <a:srgbClr val="292934"/>
                </a:solidFill>
              </a:rPr>
              <a:t>интенсивности отказов </a:t>
            </a:r>
            <a:r>
              <a:rPr lang="ru-RU" b="1" dirty="0" smtClean="0">
                <a:solidFill>
                  <a:srgbClr val="292934"/>
                </a:solidFill>
              </a:rPr>
              <a:t>от времени </a:t>
            </a:r>
            <a:endParaRPr lang="ru-RU" b="1" dirty="0">
              <a:solidFill>
                <a:srgbClr val="29293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312" y="5013176"/>
            <a:ext cx="7867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2934"/>
                </a:solidFill>
              </a:rPr>
              <a:t>I — период приработки и отказов некачественного оборудования; </a:t>
            </a:r>
            <a:endParaRPr lang="ru-RU" dirty="0" smtClean="0">
              <a:solidFill>
                <a:srgbClr val="292934"/>
              </a:solidFill>
            </a:endParaRPr>
          </a:p>
          <a:p>
            <a:r>
              <a:rPr lang="ru-RU" dirty="0" smtClean="0">
                <a:solidFill>
                  <a:srgbClr val="292934"/>
                </a:solidFill>
              </a:rPr>
              <a:t>II </a:t>
            </a:r>
            <a:r>
              <a:rPr lang="ru-RU" dirty="0">
                <a:solidFill>
                  <a:srgbClr val="292934"/>
                </a:solidFill>
              </a:rPr>
              <a:t>— период нормальной эксплуатации; </a:t>
            </a:r>
            <a:endParaRPr lang="ru-RU" dirty="0" smtClean="0">
              <a:solidFill>
                <a:srgbClr val="292934"/>
              </a:solidFill>
            </a:endParaRPr>
          </a:p>
          <a:p>
            <a:pPr algn="just"/>
            <a:r>
              <a:rPr lang="ru-RU" dirty="0" smtClean="0">
                <a:solidFill>
                  <a:srgbClr val="292934"/>
                </a:solidFill>
              </a:rPr>
              <a:t>III </a:t>
            </a:r>
            <a:r>
              <a:rPr lang="ru-RU" dirty="0">
                <a:solidFill>
                  <a:srgbClr val="292934"/>
                </a:solidFill>
              </a:rPr>
              <a:t>— период старения (отказы вызваны износом деталей или старением </a:t>
            </a:r>
            <a:r>
              <a:rPr lang="ru-RU" dirty="0" smtClean="0">
                <a:solidFill>
                  <a:srgbClr val="292934"/>
                </a:solidFill>
              </a:rPr>
              <a:t>материалов)</a:t>
            </a: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8BCCDCD-9DCD-4542-8E2C-5621B2FE5C3D}" type="slidenum">
              <a:rPr lang="ru-RU">
                <a:solidFill>
                  <a:srgbClr val="292934"/>
                </a:solidFill>
              </a:rPr>
              <a:pPr/>
              <a:t>11</a:t>
            </a:fld>
            <a:endParaRPr lang="ru-RU">
              <a:solidFill>
                <a:srgbClr val="29293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694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8608"/>
            <a:ext cx="4580952" cy="4314286"/>
          </a:xfrm>
          <a:prstGeom prst="rect">
            <a:avLst/>
          </a:prstGeom>
          <a:scene3d>
            <a:camera prst="orthographicFront">
              <a:rot lat="600000" lon="1800000" rev="0"/>
            </a:camera>
            <a:lightRig rig="threePt" dir="t"/>
          </a:scene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56125"/>
              </p:ext>
            </p:extLst>
          </p:nvPr>
        </p:nvGraphicFramePr>
        <p:xfrm>
          <a:off x="539551" y="878622"/>
          <a:ext cx="8136905" cy="570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8323" y="332656"/>
            <a:ext cx="8568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30000"/>
              </a:lnSpc>
            </a:pPr>
            <a:r>
              <a:rPr lang="ru-RU" sz="2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Коренные </a:t>
            </a: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причины </a:t>
            </a:r>
            <a:r>
              <a:rPr lang="ru-RU" sz="2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19863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799416"/>
              </p:ext>
            </p:extLst>
          </p:nvPr>
        </p:nvGraphicFramePr>
        <p:xfrm>
          <a:off x="827584" y="897106"/>
          <a:ext cx="7848872" cy="558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1419" y="332656"/>
            <a:ext cx="8568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30000"/>
              </a:lnSpc>
            </a:pP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Непосредственные причины </a:t>
            </a:r>
            <a:r>
              <a:rPr lang="ru-RU" sz="2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959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" y="309323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Выявлены недостатки в работе сторонних организаций: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147337"/>
            <a:ext cx="4824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2" algn="ctr"/>
            <a:r>
              <a:rPr lang="ru-RU" b="1" u="sng" dirty="0" smtClean="0"/>
              <a:t>1п/г 2018 г.</a:t>
            </a:r>
          </a:p>
          <a:p>
            <a:pPr marL="719138" lvl="2" algn="ctr"/>
            <a:endParaRPr lang="ru-RU" b="1" u="sng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 smtClean="0"/>
              <a:t>"</a:t>
            </a:r>
            <a:r>
              <a:rPr lang="ru-RU" b="1" dirty="0" err="1"/>
              <a:t>Запорожтрансформатор</a:t>
            </a:r>
            <a:r>
              <a:rPr lang="ru-RU" b="1" dirty="0"/>
              <a:t>" </a:t>
            </a:r>
            <a:r>
              <a:rPr lang="ru-RU" b="1" dirty="0" smtClean="0"/>
              <a:t>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ЗАО "</a:t>
            </a:r>
            <a:r>
              <a:rPr lang="ru-RU" b="1" dirty="0" err="1"/>
              <a:t>Балтстроймонтаж</a:t>
            </a:r>
            <a:r>
              <a:rPr lang="ru-RU" b="1" dirty="0"/>
              <a:t>" </a:t>
            </a:r>
            <a:r>
              <a:rPr lang="ru-RU" b="1" dirty="0" smtClean="0"/>
              <a:t>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Нижегородский машиностроительный </a:t>
            </a:r>
            <a:r>
              <a:rPr lang="ru-RU" b="1" dirty="0" smtClean="0"/>
              <a:t>завод;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 smtClean="0"/>
              <a:t>NKT;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АО "СЭМ"; </a:t>
            </a:r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ФГУП "ВНИИА им. Н.М. Духова</a:t>
            </a:r>
            <a:r>
              <a:rPr lang="ru-RU" b="1" dirty="0" smtClean="0"/>
              <a:t>";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Московский филиал </a:t>
            </a:r>
            <a:r>
              <a:rPr lang="ru-RU" b="1" dirty="0" smtClean="0"/>
              <a:t>«</a:t>
            </a:r>
            <a:r>
              <a:rPr lang="ru-RU" b="1" dirty="0" err="1" smtClean="0"/>
              <a:t>Центратехатомэнерго</a:t>
            </a:r>
            <a:r>
              <a:rPr lang="ru-RU" b="1" dirty="0" smtClean="0"/>
              <a:t>» АО </a:t>
            </a:r>
            <a:r>
              <a:rPr lang="ru-RU" b="1" dirty="0"/>
              <a:t>"</a:t>
            </a:r>
            <a:r>
              <a:rPr lang="ru-RU" b="1" dirty="0" err="1"/>
              <a:t>Атомтехэнерго</a:t>
            </a:r>
            <a:r>
              <a:rPr lang="ru-RU" b="1" dirty="0" smtClean="0"/>
              <a:t>";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АО "Завод Киров-</a:t>
            </a:r>
            <a:r>
              <a:rPr lang="ru-RU" b="1" dirty="0" err="1"/>
              <a:t>Энергомаш</a:t>
            </a:r>
            <a:r>
              <a:rPr lang="ru-RU" b="1" dirty="0"/>
              <a:t>" </a:t>
            </a:r>
            <a:r>
              <a:rPr lang="ru-RU" b="1" dirty="0" smtClean="0"/>
              <a:t>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АО "ЦКТИА" </a:t>
            </a:r>
            <a:r>
              <a:rPr lang="ru-RU" b="1" dirty="0" smtClean="0"/>
              <a:t>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ПАО "Силовые </a:t>
            </a:r>
            <a:r>
              <a:rPr lang="ru-RU" b="1" dirty="0" smtClean="0"/>
              <a:t>машины";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ЗАО «Фирма «Союз-01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b="1" dirty="0" smtClean="0">
                <a:solidFill>
                  <a:srgbClr val="292934"/>
                </a:solidFill>
              </a:rPr>
              <a:t>;</a:t>
            </a:r>
            <a:r>
              <a:rPr lang="ru-RU" b="1" dirty="0" smtClean="0"/>
              <a:t>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АО "</a:t>
            </a:r>
            <a:r>
              <a:rPr lang="ru-RU" b="1" dirty="0" err="1" smtClean="0"/>
              <a:t>Атомпроект</a:t>
            </a:r>
            <a:r>
              <a:rPr lang="ru-RU" b="1" dirty="0" smtClean="0"/>
              <a:t>"; </a:t>
            </a:r>
            <a:endParaRPr lang="ru-RU" b="1" dirty="0"/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/>
              <a:t>ФГУП "</a:t>
            </a:r>
            <a:r>
              <a:rPr lang="ru-RU" b="1" dirty="0" smtClean="0"/>
              <a:t>ВНИИА«; </a:t>
            </a:r>
          </a:p>
          <a:p>
            <a:pPr marL="614363" lvl="1" indent="-342900" algn="just">
              <a:buFont typeface="+mj-lt"/>
              <a:buAutoNum type="arabicPeriod"/>
            </a:pPr>
            <a:r>
              <a:rPr lang="ru-RU" b="1" dirty="0" smtClean="0"/>
              <a:t>ПАО </a:t>
            </a:r>
            <a:r>
              <a:rPr lang="ru-RU" b="1" dirty="0"/>
              <a:t>"СУС" -1.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47337"/>
            <a:ext cx="4248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2" algn="ctr"/>
            <a:r>
              <a:rPr lang="ru-RU" b="1" u="sng" dirty="0">
                <a:solidFill>
                  <a:srgbClr val="292934"/>
                </a:solidFill>
              </a:rPr>
              <a:t>1п/г </a:t>
            </a:r>
            <a:r>
              <a:rPr lang="ru-RU" b="1" u="sng" dirty="0" smtClean="0">
                <a:solidFill>
                  <a:srgbClr val="292934"/>
                </a:solidFill>
              </a:rPr>
              <a:t>2019 </a:t>
            </a:r>
            <a:r>
              <a:rPr lang="ru-RU" b="1" u="sng" dirty="0">
                <a:solidFill>
                  <a:srgbClr val="292934"/>
                </a:solidFill>
              </a:rPr>
              <a:t>г.</a:t>
            </a:r>
          </a:p>
          <a:p>
            <a:endParaRPr lang="ru-RU" b="1" dirty="0" smtClean="0"/>
          </a:p>
          <a:p>
            <a:r>
              <a:rPr lang="ru-RU" b="1" dirty="0" smtClean="0"/>
              <a:t>1. ООО </a:t>
            </a:r>
            <a:r>
              <a:rPr lang="ru-RU" b="1" dirty="0"/>
              <a:t>«АПЗ-20»;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ЗАО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«Фирма «Союз-01»</a:t>
            </a:r>
            <a:r>
              <a:rPr lang="ru-RU" b="1" dirty="0"/>
              <a:t>;</a:t>
            </a:r>
          </a:p>
          <a:p>
            <a:endParaRPr lang="ru-RU" b="1" dirty="0"/>
          </a:p>
          <a:p>
            <a:r>
              <a:rPr lang="ru-RU" b="1" dirty="0" smtClean="0"/>
              <a:t>3. ООО </a:t>
            </a:r>
            <a:r>
              <a:rPr lang="ru-RU" b="1" dirty="0"/>
              <a:t>«Корпорация АК «ЭСКМ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529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138245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16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47664" y="2132856"/>
            <a:ext cx="36004" cy="35283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83668" y="4653136"/>
            <a:ext cx="5148572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367" y="220486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 сравнению с 1-м полугодием 2018 года в 1-м полугодии 2019 года 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уменьшилось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общее число нарушений в работе АЭС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16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11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а также число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нарушений с оценкой по INES: уровень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(с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7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); уровень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(с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). 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20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Однако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наблюдается 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разнонаправленное изменение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категорий нарушений: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увеличилось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число нарушений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категорий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П04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),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П06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),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П09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уменьшилось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число нарушений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категорий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П07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П08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),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П10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).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08" y="404664"/>
            <a:ext cx="9143999" cy="14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Оценка результатов деятельности эксплуатирующей организации по снижению числа </a:t>
            </a: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нарушений 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величины их последствий</a:t>
            </a:r>
            <a:endParaRPr lang="ru-RU" sz="24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23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4641"/>
              </p:ext>
            </p:extLst>
          </p:nvPr>
        </p:nvGraphicFramePr>
        <p:xfrm>
          <a:off x="539553" y="908720"/>
          <a:ext cx="7632847" cy="5472608"/>
        </p:xfrm>
        <a:graphic>
          <a:graphicData uri="http://schemas.openxmlformats.org/drawingml/2006/table">
            <a:tbl>
              <a:tblPr/>
              <a:tblGrid>
                <a:gridCol w="1299706"/>
                <a:gridCol w="3308805"/>
                <a:gridCol w="3024336"/>
              </a:tblGrid>
              <a:tr h="687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Категория нарушения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АЭС 1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АЭС 2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</a:tr>
              <a:tr h="464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П01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П02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45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П03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482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П04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П05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П06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44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П07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494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П07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462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П09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473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П10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75522021"/>
              </p:ext>
            </p:extLst>
          </p:nvPr>
        </p:nvGraphicFramePr>
        <p:xfrm>
          <a:off x="1979712" y="1412776"/>
          <a:ext cx="63120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" y="404664"/>
            <a:ext cx="9143999" cy="41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Сравнение деятельности на АЭС по числу </a:t>
            </a:r>
            <a:r>
              <a:rPr lang="ru-RU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нарушений </a:t>
            </a:r>
            <a:r>
              <a:rPr lang="ru-RU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величине их последствий</a:t>
            </a:r>
            <a:endParaRPr lang="ru-RU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20837"/>
              </p:ext>
            </p:extLst>
          </p:nvPr>
        </p:nvGraphicFramePr>
        <p:xfrm>
          <a:off x="539553" y="908720"/>
          <a:ext cx="7992887" cy="5472608"/>
        </p:xfrm>
        <a:graphic>
          <a:graphicData uri="http://schemas.openxmlformats.org/drawingml/2006/table">
            <a:tbl>
              <a:tblPr/>
              <a:tblGrid>
                <a:gridCol w="1361013"/>
                <a:gridCol w="3247498"/>
                <a:gridCol w="3384376"/>
              </a:tblGrid>
              <a:tr h="687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Категория нарушения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АЭС 1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АЭС 2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</a:tr>
              <a:tr h="464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П01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П02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45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П03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482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П04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П05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П06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44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П07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494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П07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462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П09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473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П10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42510778"/>
              </p:ext>
            </p:extLst>
          </p:nvPr>
        </p:nvGraphicFramePr>
        <p:xfrm>
          <a:off x="2195736" y="1412776"/>
          <a:ext cx="57606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H="1">
            <a:off x="1835696" y="2348880"/>
            <a:ext cx="10801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835696" y="3140968"/>
            <a:ext cx="460851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1" y="404664"/>
            <a:ext cx="9143999" cy="41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Сравнение деятельности на АЭС по числу </a:t>
            </a:r>
            <a:r>
              <a:rPr lang="ru-RU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нарушений </a:t>
            </a:r>
            <a:r>
              <a:rPr lang="ru-RU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величине их последствий</a:t>
            </a:r>
            <a:endParaRPr lang="ru-RU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56176" y="3140968"/>
            <a:ext cx="0" cy="32403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512" y="1700808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надзором 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состоят </a:t>
            </a:r>
            <a:r>
              <a:rPr lang="ru-RU" sz="20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эксплуатирующей организации АО «Концерн Росэнергоатом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endParaRPr lang="ru-RU" sz="20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«Курская атомная станция»;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«Ленинградская атомная станция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(+«Ленинградская АЭС-2»);</a:t>
            </a:r>
            <a:endParaRPr lang="ru-RU" sz="20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«Смоленская атомная станция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эксплуатируемых энергоблоков, </a:t>
            </a:r>
            <a:r>
              <a:rPr lang="ru-RU" sz="20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хранилища отработавшего ядерного топлива, 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,входящие </a:t>
            </a: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атомных 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станций, </a:t>
            </a: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хранилища радиоактивных отходов и пункты переработки радиоактивных отходов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8136904" cy="45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30000"/>
              </a:lnSpc>
            </a:pP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Поднадзорные организации и объекта атомных станций</a:t>
            </a:r>
            <a:endParaRPr lang="ru-RU" sz="20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0604" y="14047"/>
            <a:ext cx="4114800" cy="329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83030"/>
              </p:ext>
            </p:extLst>
          </p:nvPr>
        </p:nvGraphicFramePr>
        <p:xfrm>
          <a:off x="713659" y="2094368"/>
          <a:ext cx="7962797" cy="4371564"/>
        </p:xfrm>
        <a:graphic>
          <a:graphicData uri="http://schemas.openxmlformats.org/drawingml/2006/table">
            <a:tbl>
              <a:tblPr/>
              <a:tblGrid>
                <a:gridCol w="1122037"/>
                <a:gridCol w="1008112"/>
                <a:gridCol w="5832648"/>
              </a:tblGrid>
              <a:tr h="846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m </a:t>
                      </a:r>
                      <a:endParaRPr lang="ru-RU" sz="2000" b="1" kern="1200" noProof="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(степень значимости события)</a:t>
                      </a:r>
                      <a:endParaRPr lang="ru-RU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Категория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Признаки и последствия </a:t>
                      </a: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нарушения в работе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</a:tr>
              <a:tr h="40071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П01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Поступление  в помещения АЭС, на площадку или окружающую среду радиоактивных веществ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32231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П02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Нарушение пределов безопасной эксплуатации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32231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П03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Нарушение условий безопасной эксплуатации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П04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Отказы  каналов систем безопасности (СБ)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40071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П05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Срабатывание канала СБ, сопровождающееся отказами элементов СБ сверх единичного отказа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32231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П06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Срабатывание канала системы безопасности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П07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«Ложное» срабатывание канала системы безопасности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П07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Останов РУ или отключение блока от сети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П09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Снижение тепловой мощности блока АС на 25% и более от первоначальной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EF"/>
                    </a:solidFill>
                  </a:tcPr>
                </a:tc>
              </a:tr>
              <a:tr h="32231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П10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Повреждение ТВС. Отказ элемента 1,2 класса безопасности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260" marR="42260" marT="79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DE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612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 algn="ctr">
              <a:spcAft>
                <a:spcPts val="0"/>
              </a:spcAft>
            </a:pP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Определение приведённой степени значимости для безопасности нарушений, </a:t>
            </a:r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произошедших 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работе АЭС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81838"/>
            <a:ext cx="82089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1)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Каждой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категории нарушений ставится в соответствие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некоторая величина –  степень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значимости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события для безопасности.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73053" y="1544018"/>
                <a:ext cx="25204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4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П</a:t>
                </a:r>
                <a:r>
                  <a:rPr lang="en-US" sz="4800" b="1" i="1" baseline="-25000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i</a:t>
                </a:r>
                <a:r>
                  <a:rPr lang="ru-RU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ru-RU" sz="4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endParaRPr lang="ru-RU" sz="48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053" y="1544018"/>
                <a:ext cx="2520498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16788" b="-43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67544" y="62068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Предполагается: существует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некоторый числовой эквивалент восприятия физических последствий нарушений в работе блоков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АЭС,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находящийся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показательной зависимости от степени значимости события для безопасности 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71" y="23782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3)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Величина суммы последствий </a:t>
            </a:r>
            <a:r>
              <a:rPr lang="en-US" i="1" dirty="0" smtClean="0">
                <a:latin typeface="Times New Roman"/>
                <a:ea typeface="Calibri"/>
                <a:cs typeface="Times New Roman"/>
              </a:rPr>
              <a:t>n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–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ого количества, произошедших на АЭС, нарушений рассчитывается как:</a:t>
            </a:r>
            <a:endParaRPr lang="ru-RU" sz="1400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6286" y="3024534"/>
                <a:ext cx="35714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П</a:t>
                </a:r>
                <a:r>
                  <a:rPr lang="en-US" sz="4800" b="1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4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4800" b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Calibri"/>
                            <a:cs typeface="Times New Roman"/>
                          </a:rPr>
                          <m:t>П</m:t>
                        </m:r>
                        <m:r>
                          <m:rPr>
                            <m:nor/>
                          </m:rPr>
                          <a:rPr lang="en-US" sz="4800" b="1" i="1" baseline="-25000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Calibri"/>
                            <a:cs typeface="Times New Roman"/>
                          </a:rPr>
                          <m:t>i</m:t>
                        </m:r>
                      </m:e>
                    </m:nary>
                  </m:oMath>
                </a14:m>
                <a:endParaRPr lang="ru-RU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286" y="3024534"/>
                <a:ext cx="357142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020" t="-17647" b="-4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005064"/>
            <a:ext cx="8123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Для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каждой АЭС рассчитывается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приведённая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степень значимости всех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событий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</a:t>
            </a:r>
            <a:r>
              <a:rPr lang="ru-RU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ас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произошедших в рассматриваемы период времени, по формуле:</a:t>
            </a:r>
            <a:endParaRPr lang="ru-RU" sz="1400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1520" y="5143837"/>
                <a:ext cx="86117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К</a:t>
                </a:r>
                <a:r>
                  <a:rPr lang="ru-RU" sz="4800" b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ас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libri"/>
                        <a:cs typeface="Times New Roman"/>
                      </a:rPr>
                      <m:t>𝒍𝒏</m:t>
                    </m:r>
                    <m:nary>
                      <m:naryPr>
                        <m:chr m:val="∑"/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  <m: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4800" b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Calibri"/>
                            <a:cs typeface="Times New Roman"/>
                          </a:rPr>
                          <m:t>П</m:t>
                        </m:r>
                        <m:r>
                          <m:rPr>
                            <m:nor/>
                          </m:rPr>
                          <a:rPr lang="en-US" sz="4800" b="1" i="1" baseline="-25000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Calibri"/>
                            <a:cs typeface="Times New Roman"/>
                          </a:rPr>
                          <m:t>i</m:t>
                        </m:r>
                      </m:e>
                    </m:nary>
                  </m:oMath>
                </a14:m>
                <a:r>
                  <a:rPr lang="ru-RU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𝒍𝒏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ru-RU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𝒊</m:t>
                            </m:r>
                            <m:r>
                              <a:rPr lang="ru-RU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ru-RU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4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ru-RU" sz="4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𝒊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ru-RU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43837"/>
                <a:ext cx="8611793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18382" b="-4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88224" y="178340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(1)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8910" y="320919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(2)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49397" y="532850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(3)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86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22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550910" y="1772816"/>
                <a:ext cx="636238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К</a:t>
                </a:r>
                <a:r>
                  <a:rPr lang="ru-RU" sz="6000" b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ас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ru-RU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𝒍𝒏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ru-RU" sz="6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en-US" sz="6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𝒊</m:t>
                            </m:r>
                            <m:r>
                              <a:rPr lang="ru-RU" sz="6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ru-RU" sz="6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6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6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6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ru-RU" sz="6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6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𝒊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ru-RU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10" y="1772816"/>
                <a:ext cx="6362383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20482" b="-44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53399" y="3850595"/>
                <a:ext cx="8851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solidFill>
                                <a:srgbClr val="29293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29293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𝒎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29293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399" y="3850595"/>
                <a:ext cx="88511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90423" y="4496926"/>
                <a:ext cx="6110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2929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libri"/>
                          <a:cs typeface="Times New Roman"/>
                        </a:rPr>
                        <m:t>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423" y="4496926"/>
                <a:ext cx="6110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1506" y="3479649"/>
            <a:ext cx="59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где: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5641" y="2132856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3" y="3973705"/>
            <a:ext cx="598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тепень значимости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события для безопасности;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3" y="462003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исло событий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88535"/>
              </p:ext>
            </p:extLst>
          </p:nvPr>
        </p:nvGraphicFramePr>
        <p:xfrm>
          <a:off x="467544" y="1592795"/>
          <a:ext cx="8280919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2760018"/>
                <a:gridCol w="1380009"/>
                <a:gridCol w="1380009"/>
                <a:gridCol w="1380009"/>
                <a:gridCol w="1380874"/>
              </a:tblGrid>
              <a:tr h="127454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АЭС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событий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400" b="1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ас</a:t>
                      </a:r>
                      <a:endParaRPr lang="ru-RU" sz="2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приведённая  степень значимости)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655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1п</a:t>
                      </a: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 2018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1п</a:t>
                      </a: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 2019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1п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г 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1п</a:t>
                      </a: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 2019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Курская АЭС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endParaRPr lang="ru-RU" sz="1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56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Ленинградская АЭС-1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Ленинградская АЭС-2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800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800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56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Смоленская АЭС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 целом по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Управлению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76672"/>
            <a:ext cx="9144000" cy="852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Результаты расчётов приведённых степеней значимости 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событий </a:t>
            </a:r>
          </a:p>
          <a:p>
            <a:pPr lvl="0"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каждой АЭС</a:t>
            </a:r>
            <a:endParaRPr 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699333" y="3420788"/>
            <a:ext cx="189736" cy="360000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8411575" y="4920406"/>
            <a:ext cx="200596" cy="360040"/>
          </a:xfrm>
          <a:prstGeom prst="up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58" y="4920406"/>
            <a:ext cx="2619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42" y="5424462"/>
            <a:ext cx="2619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5708158" y="3912293"/>
            <a:ext cx="189736" cy="360000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699333" y="4437112"/>
            <a:ext cx="189736" cy="360000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708158" y="5424462"/>
            <a:ext cx="189736" cy="360000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422435" y="3912293"/>
            <a:ext cx="189736" cy="360000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47" y="213285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1 полугодии 2019 года 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работе блоков произошло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нарушений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меньше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чем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прошлый аналогичный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период, но общее число нарушений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11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 по-прежнему остаётся высоким. </a:t>
            </a: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Также прослеживается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тенденция увеличения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величины общих последствий нарушений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 работе блоков атомных станций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Вывод:</a:t>
            </a: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В отчётный </a:t>
            </a:r>
            <a:r>
              <a:rPr lang="ru-RU" sz="2000" dirty="0">
                <a:latin typeface="Times New Roman"/>
                <a:ea typeface="Calibri"/>
              </a:rPr>
              <a:t>период деятельность эксплуатирующей организации по поддержанию устойчивой работы блоков АС Управлением оценивается как </a:t>
            </a:r>
            <a:r>
              <a:rPr lang="ru-RU" sz="2000" dirty="0" smtClean="0">
                <a:latin typeface="Times New Roman"/>
                <a:ea typeface="Calibri"/>
              </a:rPr>
              <a:t>неудовлетворительная.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08" y="764704"/>
            <a:ext cx="914399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Оценка деятельности эксплуатирующей организации по снижению числа </a:t>
            </a: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нарушений 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величины их последствий</a:t>
            </a:r>
            <a:endParaRPr lang="ru-RU" sz="24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8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8400" y="306896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9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0465" y="220486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персоналом отделов инспекций ядерной и радиационной безопасности, осуществляющих постоянный государственный </a:t>
            </a:r>
            <a:r>
              <a:rPr lang="ru-RU" sz="20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 на </a:t>
            </a:r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АЭС, составляет 40% от штатной численности.</a:t>
            </a:r>
          </a:p>
          <a:p>
            <a:pPr algn="just"/>
            <a:endParaRPr lang="ru-RU" sz="20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Текучесть кадров за прошедший год составила 25%.</a:t>
            </a:r>
            <a:endParaRPr lang="ru-RU" sz="20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9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первом полугодии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2019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года отделами инспекций ядерной и радиационной безопасности на АЭС при выполнении постоянного государственного надзора проведено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227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контрольных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мероприятий.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ходе проведения указанных проверок выявлено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7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нарушений требований федеральных норм и правил в области использования атомной энергии.</a:t>
            </a:r>
            <a:endParaRPr lang="ru-RU" sz="2000" dirty="0"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02191"/>
              </p:ext>
            </p:extLst>
          </p:nvPr>
        </p:nvGraphicFramePr>
        <p:xfrm>
          <a:off x="1187624" y="4293096"/>
          <a:ext cx="7056784" cy="1584177"/>
        </p:xfrm>
        <a:graphic>
          <a:graphicData uri="http://schemas.openxmlformats.org/drawingml/2006/table">
            <a:tbl>
              <a:tblPr firstRow="1" firstCol="1" bandRow="1"/>
              <a:tblGrid>
                <a:gridCol w="2303614"/>
                <a:gridCol w="2304577"/>
                <a:gridCol w="2448593"/>
              </a:tblGrid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1-полугодие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ПГН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515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227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Нарушений ФНП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404664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30000"/>
              </a:lnSpc>
            </a:pP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Краткие итоги контрольно-надзорной деятельности на АЭС</a:t>
            </a:r>
            <a:endParaRPr lang="ru-RU" sz="20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0648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 результатам проведённых проверок применено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административных санкции. Административные санкции применены  в отношении работников филиалов  АО «Концерн Росэнергоатом»: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«Смоленская АЭС» - 2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«Ленинградская АЭС» -1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endParaRPr lang="ru-RU" sz="2000" dirty="0">
              <a:ea typeface="Calibri"/>
              <a:cs typeface="Times New Roman"/>
            </a:endParaRPr>
          </a:p>
          <a:p>
            <a:pPr marL="9074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а также в отношении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АО «Концерн Росэнергоатом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Общая сумма штрафов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составила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60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тыс.руб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55815"/>
              </p:ext>
            </p:extLst>
          </p:nvPr>
        </p:nvGraphicFramePr>
        <p:xfrm>
          <a:off x="1079612" y="4293096"/>
          <a:ext cx="7128792" cy="1546097"/>
        </p:xfrm>
        <a:graphic>
          <a:graphicData uri="http://schemas.openxmlformats.org/drawingml/2006/table">
            <a:tbl>
              <a:tblPr firstRow="1" firstCol="1" bandRow="1"/>
              <a:tblGrid>
                <a:gridCol w="2447590"/>
                <a:gridCol w="2448613"/>
                <a:gridCol w="2232589"/>
              </a:tblGrid>
              <a:tr h="3218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1-е полугодие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Число санкций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Сумма штрафов,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тыс.руб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709" y="83671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Нарушения в работе блоков атомных </a:t>
            </a: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станций</a:t>
            </a:r>
          </a:p>
          <a:p>
            <a:pPr indent="450215" algn="ctr">
              <a:lnSpc>
                <a:spcPct val="120000"/>
              </a:lnSpc>
              <a:spcAft>
                <a:spcPts val="0"/>
              </a:spcAft>
            </a:pPr>
            <a:endParaRPr lang="ru-RU" sz="20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отчётный период произошло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учётных нарушений в работе блоков атомных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станций,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из них: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на Курской атомной станции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на Ленинградской атомной станции (с учётом АЭС-2)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на Смоленской атомной станции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кварталам года нарушения распределились следующим образом: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первом квартале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во втором квартале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7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indent="446088" algn="just"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7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нарушений имеют оценку по международной шкале INES, все – уровня '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'.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812" y="1340768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 03.06.19.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 блок Смоленской АС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  Отказ одного канала системы безопасности, выявленный при регламентном опробовании дизель-генератора 1ДГ-3 под нагрузкой, из-за заклинивания поршня 1-го левого цилиндра дизеля.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2) 15.02.19.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 блок Ленинградской АЭС-2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Срабатывание аварийной защиты реактора по факту отключения 3-х из 4-х ГЦНА вследствие снижения уровня в ПГ из-за нарушения режима работы конденсатно-питательного тракта после отказа электропривода основного регулятора уровня в деаэраторе.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3) 02.04.19.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 блок Смоленской АС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Останов энергоблока №3 в режиме быстрого снижения мощности (БСМ) с минимально-контролируемого уровня (МКУ) вследствие неправильных действий персонала по выравниванию поля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энерговыделения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реакторной установки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7305" y="694063"/>
            <a:ext cx="7920880" cy="45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Наиболее значимые для безопасности нарушения</a:t>
            </a:r>
            <a:endParaRPr lang="ru-RU" sz="20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81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2641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313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DCD-9DCD-4542-8E2C-5621B2FE5C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1652</TotalTime>
  <Words>1354</Words>
  <Application>Microsoft Office PowerPoint</Application>
  <PresentationFormat>Экран (4:3)</PresentationFormat>
  <Paragraphs>269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125</cp:revision>
  <dcterms:created xsi:type="dcterms:W3CDTF">2019-09-15T10:01:34Z</dcterms:created>
  <dcterms:modified xsi:type="dcterms:W3CDTF">2019-10-05T09:37:10Z</dcterms:modified>
</cp:coreProperties>
</file>